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61" r:id="rId3"/>
    <p:sldId id="272" r:id="rId4"/>
    <p:sldId id="262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F87"/>
    <a:srgbClr val="932900"/>
    <a:srgbClr val="44AF3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125" d="100"/>
          <a:sy n="125" d="100"/>
        </p:scale>
        <p:origin x="776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gif>
</file>

<file path=ppt/media/image6.png>
</file>

<file path=ppt/media/image7.png>
</file>

<file path=ppt/media/image8.png>
</file>

<file path=ppt/media/image9.jpg>
</file>

<file path=ppt/media/media1.mo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4837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9155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4959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4770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858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9936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5572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2903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637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5484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903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AD725-27B8-4F5F-8F66-A02424069269}" type="datetimeFigureOut">
              <a:rPr lang="en-GB" smtClean="0"/>
              <a:t>09/07/2021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06576-71FF-4711-8A65-34746296DEA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8139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openxmlformats.org/officeDocument/2006/relationships/image" Target="../media/image9.jpg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6" Type="http://schemas.openxmlformats.org/officeDocument/2006/relationships/image" Target="../media/image3.jp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image" Target="../media/image5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openxmlformats.org/officeDocument/2006/relationships/image" Target="../media/image9.jpg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6" Type="http://schemas.openxmlformats.org/officeDocument/2006/relationships/image" Target="../media/image3.jp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openxmlformats.org/officeDocument/2006/relationships/image" Target="../media/image9.jpg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6" Type="http://schemas.openxmlformats.org/officeDocument/2006/relationships/image" Target="../media/image3.jp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openxmlformats.org/officeDocument/2006/relationships/image" Target="../media/image9.jpg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6" Type="http://schemas.openxmlformats.org/officeDocument/2006/relationships/image" Target="../media/image3.jp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openxmlformats.org/officeDocument/2006/relationships/image" Target="../media/image9.jpg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6" Type="http://schemas.openxmlformats.org/officeDocument/2006/relationships/image" Target="../media/image3.jp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30EB39A-B341-4F56-8DD6-9144712F06C1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714BF1C-2048-40FF-AA02-BBEB5CA668FB}"/>
              </a:ext>
            </a:extLst>
          </p:cNvPr>
          <p:cNvSpPr/>
          <p:nvPr/>
        </p:nvSpPr>
        <p:spPr>
          <a:xfrm>
            <a:off x="153680" y="2040155"/>
            <a:ext cx="4282954" cy="2507369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Mario Web App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2E5444F-8012-44E3-AD5B-5E0A1798856F}"/>
              </a:ext>
            </a:extLst>
          </p:cNvPr>
          <p:cNvSpPr/>
          <p:nvPr/>
        </p:nvSpPr>
        <p:spPr>
          <a:xfrm>
            <a:off x="5442475" y="4456660"/>
            <a:ext cx="4282953" cy="2259733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Playthrough Simulator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438A203-CA56-46E1-9F6B-5A586F029383}"/>
              </a:ext>
            </a:extLst>
          </p:cNvPr>
          <p:cNvSpPr/>
          <p:nvPr/>
        </p:nvSpPr>
        <p:spPr>
          <a:xfrm>
            <a:off x="5442476" y="141607"/>
            <a:ext cx="4282953" cy="1989410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Level Slice Generator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ECEC54-1E85-4E95-8DA0-6154130944AD}"/>
              </a:ext>
            </a:extLst>
          </p:cNvPr>
          <p:cNvSpPr/>
          <p:nvPr/>
        </p:nvSpPr>
        <p:spPr>
          <a:xfrm>
            <a:off x="5442477" y="2237901"/>
            <a:ext cx="4282953" cy="2111875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Level Evaluator and Provider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69E3CC6-F51A-4071-8C4C-74BBFD21F209}"/>
              </a:ext>
            </a:extLst>
          </p:cNvPr>
          <p:cNvSpPr/>
          <p:nvPr/>
        </p:nvSpPr>
        <p:spPr>
          <a:xfrm>
            <a:off x="10132649" y="2621337"/>
            <a:ext cx="1800000" cy="1336729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Player Actions to Preferences Model</a:t>
            </a:r>
          </a:p>
        </p:txBody>
      </p:sp>
      <p:pic>
        <p:nvPicPr>
          <p:cNvPr id="2" name="vaerio_playthrough">
            <a:hlinkClick r:id="" action="ppaction://media"/>
            <a:extLst>
              <a:ext uri="{FF2B5EF4-FFF2-40B4-BE49-F238E27FC236}">
                <a16:creationId xmlns:a16="http://schemas.microsoft.com/office/drawing/2014/main" id="{348B2E8C-EDF2-4873-94DC-C2AFA8B8752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924" y="2275201"/>
            <a:ext cx="3235272" cy="2181459"/>
          </a:xfrm>
          <a:prstGeom prst="rect">
            <a:avLst/>
          </a:prstGeom>
        </p:spPr>
      </p:pic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99827A8E-444F-4404-AF48-528F6CB75C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633" y="220645"/>
            <a:ext cx="1817308" cy="1831334"/>
          </a:xfrm>
          <a:prstGeom prst="rect">
            <a:avLst/>
          </a:prstGeom>
        </p:spPr>
      </p:pic>
      <p:pic>
        <p:nvPicPr>
          <p:cNvPr id="72" name="Picture 7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C93C9B5-BC59-4A8C-8F2B-99CE66AD614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3" t="10693" r="5389" b="33659"/>
          <a:stretch/>
        </p:blipFill>
        <p:spPr>
          <a:xfrm>
            <a:off x="5691499" y="870251"/>
            <a:ext cx="1952156" cy="528217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ADF339B8-C321-4CC3-B0C8-EFC36C04D9BD}"/>
              </a:ext>
            </a:extLst>
          </p:cNvPr>
          <p:cNvGrpSpPr/>
          <p:nvPr/>
        </p:nvGrpSpPr>
        <p:grpSpPr>
          <a:xfrm>
            <a:off x="10641028" y="2931208"/>
            <a:ext cx="785262" cy="871610"/>
            <a:chOff x="3197616" y="128311"/>
            <a:chExt cx="916050" cy="1016779"/>
          </a:xfrm>
        </p:grpSpPr>
        <p:pic>
          <p:nvPicPr>
            <p:cNvPr id="74" name="Picture 7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7E50B7B-F9D8-4C9D-BCB0-85F88801A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7616" y="229040"/>
              <a:ext cx="916050" cy="916050"/>
            </a:xfrm>
            <a:prstGeom prst="rect">
              <a:avLst/>
            </a:prstGeom>
          </p:spPr>
        </p:pic>
        <p:pic>
          <p:nvPicPr>
            <p:cNvPr id="75" name="Picture 7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38D7650-DE35-4B53-903E-B91B1A9562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35" r="23479" b="49487"/>
            <a:stretch/>
          </p:blipFill>
          <p:spPr>
            <a:xfrm>
              <a:off x="3413218" y="229040"/>
              <a:ext cx="485368" cy="462727"/>
            </a:xfrm>
            <a:prstGeom prst="rect">
              <a:avLst/>
            </a:prstGeom>
          </p:spPr>
        </p:pic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7223BB7-26FC-4502-AE34-040BC7627AC6}"/>
                </a:ext>
              </a:extLst>
            </p:cNvPr>
            <p:cNvSpPr/>
            <p:nvPr/>
          </p:nvSpPr>
          <p:spPr>
            <a:xfrm>
              <a:off x="3413218" y="691767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DE061D9-B850-4555-AE20-9C1FB2BE1848}"/>
                </a:ext>
              </a:extLst>
            </p:cNvPr>
            <p:cNvSpPr/>
            <p:nvPr/>
          </p:nvSpPr>
          <p:spPr>
            <a:xfrm>
              <a:off x="3795277" y="687065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9CEFF6B-19C7-4DEE-BEE9-83BEC6E68120}"/>
                </a:ext>
              </a:extLst>
            </p:cNvPr>
            <p:cNvSpPr/>
            <p:nvPr/>
          </p:nvSpPr>
          <p:spPr>
            <a:xfrm>
              <a:off x="3413218" y="184730"/>
              <a:ext cx="484846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B3AE98C-0848-45F9-AB6A-2D082A54E4BF}"/>
                </a:ext>
              </a:extLst>
            </p:cNvPr>
            <p:cNvSpPr/>
            <p:nvPr/>
          </p:nvSpPr>
          <p:spPr>
            <a:xfrm>
              <a:off x="3482295" y="128311"/>
              <a:ext cx="346692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710B485-90BD-4539-99E6-069F46E8A656}"/>
                </a:ext>
              </a:extLst>
            </p:cNvPr>
            <p:cNvSpPr/>
            <p:nvPr/>
          </p:nvSpPr>
          <p:spPr>
            <a:xfrm rot="5400000">
              <a:off x="3534498" y="792584"/>
              <a:ext cx="242286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C6791FE-9E58-409D-880F-CCE162496F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314" y="4728972"/>
            <a:ext cx="3392681" cy="1908383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B801B892-353F-4AD2-B053-FD7B5623D164}"/>
              </a:ext>
            </a:extLst>
          </p:cNvPr>
          <p:cNvSpPr/>
          <p:nvPr/>
        </p:nvSpPr>
        <p:spPr>
          <a:xfrm>
            <a:off x="153680" y="141607"/>
            <a:ext cx="5014482" cy="1600201"/>
          </a:xfrm>
          <a:prstGeom prst="rect">
            <a:avLst/>
          </a:prstGeom>
          <a:solidFill>
            <a:srgbClr val="004F87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800" dirty="0"/>
          </a:p>
          <a:p>
            <a:endParaRPr lang="en-GB" dirty="0"/>
          </a:p>
          <a:p>
            <a:endParaRPr lang="en-GB" sz="1800" dirty="0"/>
          </a:p>
          <a:p>
            <a:r>
              <a:rPr lang="en-GB" sz="1800" dirty="0"/>
              <a:t>Super VAE-</a:t>
            </a:r>
            <a:r>
              <a:rPr lang="en-GB" sz="1800" dirty="0" err="1"/>
              <a:t>rio</a:t>
            </a:r>
            <a:r>
              <a:rPr lang="en-GB" sz="1800" dirty="0"/>
              <a:t> Bros is a Experience Driven PCG framework for generating Super Mario levels whilst observing player preferences for quality and novelty.</a:t>
            </a:r>
          </a:p>
          <a:p>
            <a:endParaRPr lang="en-GB" dirty="0"/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8F3FAC01-BD76-47E3-AC9D-0F63F07858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81" y="320719"/>
            <a:ext cx="4496753" cy="311540"/>
          </a:xfrm>
          <a:prstGeom prst="rect">
            <a:avLst/>
          </a:prstGeom>
        </p:spPr>
      </p:pic>
      <p:pic>
        <p:nvPicPr>
          <p:cNvPr id="87" name="Picture 16">
            <a:extLst>
              <a:ext uri="{FF2B5EF4-FFF2-40B4-BE49-F238E27FC236}">
                <a16:creationId xmlns:a16="http://schemas.microsoft.com/office/drawing/2014/main" id="{0455153C-E607-4F3D-A267-9F1144877A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8" t="11428" r="9339" b="10445"/>
          <a:stretch/>
        </p:blipFill>
        <p:spPr bwMode="auto">
          <a:xfrm>
            <a:off x="5541194" y="2561769"/>
            <a:ext cx="1576529" cy="1169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903476-C9FC-4F96-A301-A0D866346B3F}"/>
              </a:ext>
            </a:extLst>
          </p:cNvPr>
          <p:cNvCxnSpPr/>
          <p:nvPr/>
        </p:nvCxnSpPr>
        <p:spPr>
          <a:xfrm flipH="1">
            <a:off x="4436634" y="3429000"/>
            <a:ext cx="1005841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099B0ED-1992-47B3-9B5D-38055D653D8B}"/>
              </a:ext>
            </a:extLst>
          </p:cNvPr>
          <p:cNvCxnSpPr>
            <a:cxnSpLocks/>
          </p:cNvCxnSpPr>
          <p:nvPr/>
        </p:nvCxnSpPr>
        <p:spPr>
          <a:xfrm flipV="1">
            <a:off x="4436634" y="3148557"/>
            <a:ext cx="1005843" cy="1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F8EE83CD-F58F-4AA2-88C5-28F089821FAA}"/>
              </a:ext>
            </a:extLst>
          </p:cNvPr>
          <p:cNvCxnSpPr>
            <a:cxnSpLocks/>
          </p:cNvCxnSpPr>
          <p:nvPr/>
        </p:nvCxnSpPr>
        <p:spPr>
          <a:xfrm flipH="1">
            <a:off x="9725429" y="3439119"/>
            <a:ext cx="403269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1E5BB17-2183-44D0-AF2F-801FA44F2904}"/>
              </a:ext>
            </a:extLst>
          </p:cNvPr>
          <p:cNvCxnSpPr>
            <a:cxnSpLocks/>
          </p:cNvCxnSpPr>
          <p:nvPr/>
        </p:nvCxnSpPr>
        <p:spPr>
          <a:xfrm>
            <a:off x="9725428" y="3146711"/>
            <a:ext cx="452029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3FA2E6-5A09-40E8-8504-F2A0FD48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723" y="2681074"/>
            <a:ext cx="2037020" cy="1358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A picture containing icon&#10;&#10;Description automatically generated">
            <a:extLst>
              <a:ext uri="{FF2B5EF4-FFF2-40B4-BE49-F238E27FC236}">
                <a16:creationId xmlns:a16="http://schemas.microsoft.com/office/drawing/2014/main" id="{E27FC184-1D10-48AA-A8E8-9D3C36EC71B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92" t="302" r="23784" b="9319"/>
          <a:stretch/>
        </p:blipFill>
        <p:spPr>
          <a:xfrm>
            <a:off x="8545393" y="3141893"/>
            <a:ext cx="1016569" cy="109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35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EF4C53-B453-4229-81B5-1EC9E371B9B8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5C500A-36A2-4E01-A080-BA86507818AE}"/>
              </a:ext>
            </a:extLst>
          </p:cNvPr>
          <p:cNvSpPr/>
          <p:nvPr/>
        </p:nvSpPr>
        <p:spPr>
          <a:xfrm>
            <a:off x="5442475" y="4456660"/>
            <a:ext cx="4282953" cy="2259733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Playthrough Simulator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98C5FD8A-0E82-4E42-A3C3-BEC4CE6B50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314" y="4728972"/>
            <a:ext cx="3392681" cy="190838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75B8857-CC5F-4D5B-A150-BBAEB6529DCE}"/>
              </a:ext>
            </a:extLst>
          </p:cNvPr>
          <p:cNvSpPr/>
          <p:nvPr/>
        </p:nvSpPr>
        <p:spPr>
          <a:xfrm>
            <a:off x="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D1B2BF-2133-4369-82BA-E434F52DFE45}"/>
              </a:ext>
            </a:extLst>
          </p:cNvPr>
          <p:cNvSpPr/>
          <p:nvPr/>
        </p:nvSpPr>
        <p:spPr>
          <a:xfrm>
            <a:off x="201465" y="54341"/>
            <a:ext cx="11789069" cy="6749318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2800" dirty="0">
                <a:solidFill>
                  <a:schemeClr val="tx1"/>
                </a:solidFill>
              </a:rPr>
              <a:t>Playthrough Simulator</a:t>
            </a:r>
          </a:p>
        </p:txBody>
      </p:sp>
      <p:pic>
        <p:nvPicPr>
          <p:cNvPr id="10" name="still_afraid_Trim">
            <a:hlinkClick r:id="" action="ppaction://media"/>
            <a:extLst>
              <a:ext uri="{FF2B5EF4-FFF2-40B4-BE49-F238E27FC236}">
                <a16:creationId xmlns:a16="http://schemas.microsoft.com/office/drawing/2014/main" id="{CDBD8E62-4A20-4C5E-9348-20AFAD3F9B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7023" y="745872"/>
            <a:ext cx="10837953" cy="564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62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EF4C53-B453-4229-81B5-1EC9E371B9B8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5C500A-36A2-4E01-A080-BA86507818AE}"/>
              </a:ext>
            </a:extLst>
          </p:cNvPr>
          <p:cNvSpPr/>
          <p:nvPr/>
        </p:nvSpPr>
        <p:spPr>
          <a:xfrm>
            <a:off x="5442475" y="4456660"/>
            <a:ext cx="4282953" cy="2259733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Playthrough Simulator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98C5FD8A-0E82-4E42-A3C3-BEC4CE6B50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314" y="4728972"/>
            <a:ext cx="3392681" cy="190838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75B8857-CC5F-4D5B-A150-BBAEB6529DCE}"/>
              </a:ext>
            </a:extLst>
          </p:cNvPr>
          <p:cNvSpPr/>
          <p:nvPr/>
        </p:nvSpPr>
        <p:spPr>
          <a:xfrm>
            <a:off x="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D1B2BF-2133-4369-82BA-E434F52DFE45}"/>
              </a:ext>
            </a:extLst>
          </p:cNvPr>
          <p:cNvSpPr/>
          <p:nvPr/>
        </p:nvSpPr>
        <p:spPr>
          <a:xfrm>
            <a:off x="201465" y="54341"/>
            <a:ext cx="11789069" cy="6749318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2800" dirty="0">
                <a:solidFill>
                  <a:schemeClr val="tx1"/>
                </a:solidFill>
              </a:rPr>
              <a:t>Playthrough Simulator</a:t>
            </a: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8B2CF24B-5113-4788-B7CC-F059123C8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29" y="716238"/>
            <a:ext cx="10133181" cy="569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445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30EB39A-B341-4F56-8DD6-9144712F06C1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714BF1C-2048-40FF-AA02-BBEB5CA668FB}"/>
              </a:ext>
            </a:extLst>
          </p:cNvPr>
          <p:cNvSpPr/>
          <p:nvPr/>
        </p:nvSpPr>
        <p:spPr>
          <a:xfrm>
            <a:off x="153680" y="2040155"/>
            <a:ext cx="4282954" cy="2507369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Mario Web App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2E5444F-8012-44E3-AD5B-5E0A1798856F}"/>
              </a:ext>
            </a:extLst>
          </p:cNvPr>
          <p:cNvSpPr/>
          <p:nvPr/>
        </p:nvSpPr>
        <p:spPr>
          <a:xfrm>
            <a:off x="5442475" y="4456660"/>
            <a:ext cx="4282953" cy="2259733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Playthrough Simulator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438A203-CA56-46E1-9F6B-5A586F029383}"/>
              </a:ext>
            </a:extLst>
          </p:cNvPr>
          <p:cNvSpPr/>
          <p:nvPr/>
        </p:nvSpPr>
        <p:spPr>
          <a:xfrm>
            <a:off x="5442476" y="141607"/>
            <a:ext cx="4282953" cy="1989410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Level Slice Generator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ECEC54-1E85-4E95-8DA0-6154130944AD}"/>
              </a:ext>
            </a:extLst>
          </p:cNvPr>
          <p:cNvSpPr/>
          <p:nvPr/>
        </p:nvSpPr>
        <p:spPr>
          <a:xfrm>
            <a:off x="5442477" y="2237901"/>
            <a:ext cx="4282953" cy="2111875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Level Evaluator and Provider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69E3CC6-F51A-4071-8C4C-74BBFD21F209}"/>
              </a:ext>
            </a:extLst>
          </p:cNvPr>
          <p:cNvSpPr/>
          <p:nvPr/>
        </p:nvSpPr>
        <p:spPr>
          <a:xfrm>
            <a:off x="10132649" y="2621337"/>
            <a:ext cx="1800000" cy="1336729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Player Actions to Preferences Model</a:t>
            </a:r>
          </a:p>
        </p:txBody>
      </p:sp>
      <p:pic>
        <p:nvPicPr>
          <p:cNvPr id="2" name="vaerio_playthrough">
            <a:hlinkClick r:id="" action="ppaction://media"/>
            <a:extLst>
              <a:ext uri="{FF2B5EF4-FFF2-40B4-BE49-F238E27FC236}">
                <a16:creationId xmlns:a16="http://schemas.microsoft.com/office/drawing/2014/main" id="{348B2E8C-EDF2-4873-94DC-C2AFA8B8752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924" y="2275201"/>
            <a:ext cx="3235272" cy="2181459"/>
          </a:xfrm>
          <a:prstGeom prst="rect">
            <a:avLst/>
          </a:prstGeom>
        </p:spPr>
      </p:pic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99827A8E-444F-4404-AF48-528F6CB75C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633" y="220645"/>
            <a:ext cx="1817308" cy="1831334"/>
          </a:xfrm>
          <a:prstGeom prst="rect">
            <a:avLst/>
          </a:prstGeom>
        </p:spPr>
      </p:pic>
      <p:pic>
        <p:nvPicPr>
          <p:cNvPr id="72" name="Picture 7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C93C9B5-BC59-4A8C-8F2B-99CE66AD614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3" t="10693" r="5389" b="33659"/>
          <a:stretch/>
        </p:blipFill>
        <p:spPr>
          <a:xfrm>
            <a:off x="5691499" y="870251"/>
            <a:ext cx="1952156" cy="528217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ADF339B8-C321-4CC3-B0C8-EFC36C04D9BD}"/>
              </a:ext>
            </a:extLst>
          </p:cNvPr>
          <p:cNvGrpSpPr/>
          <p:nvPr/>
        </p:nvGrpSpPr>
        <p:grpSpPr>
          <a:xfrm>
            <a:off x="10641028" y="2931208"/>
            <a:ext cx="785262" cy="871610"/>
            <a:chOff x="3197616" y="128311"/>
            <a:chExt cx="916050" cy="1016779"/>
          </a:xfrm>
        </p:grpSpPr>
        <p:pic>
          <p:nvPicPr>
            <p:cNvPr id="74" name="Picture 7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7E50B7B-F9D8-4C9D-BCB0-85F88801A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7616" y="229040"/>
              <a:ext cx="916050" cy="916050"/>
            </a:xfrm>
            <a:prstGeom prst="rect">
              <a:avLst/>
            </a:prstGeom>
          </p:spPr>
        </p:pic>
        <p:pic>
          <p:nvPicPr>
            <p:cNvPr id="75" name="Picture 7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38D7650-DE35-4B53-903E-B91B1A9562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35" r="23479" b="49487"/>
            <a:stretch/>
          </p:blipFill>
          <p:spPr>
            <a:xfrm>
              <a:off x="3413218" y="229040"/>
              <a:ext cx="485368" cy="462727"/>
            </a:xfrm>
            <a:prstGeom prst="rect">
              <a:avLst/>
            </a:prstGeom>
          </p:spPr>
        </p:pic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7223BB7-26FC-4502-AE34-040BC7627AC6}"/>
                </a:ext>
              </a:extLst>
            </p:cNvPr>
            <p:cNvSpPr/>
            <p:nvPr/>
          </p:nvSpPr>
          <p:spPr>
            <a:xfrm>
              <a:off x="3413218" y="691767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DE061D9-B850-4555-AE20-9C1FB2BE1848}"/>
                </a:ext>
              </a:extLst>
            </p:cNvPr>
            <p:cNvSpPr/>
            <p:nvPr/>
          </p:nvSpPr>
          <p:spPr>
            <a:xfrm>
              <a:off x="3795277" y="687065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9CEFF6B-19C7-4DEE-BEE9-83BEC6E68120}"/>
                </a:ext>
              </a:extLst>
            </p:cNvPr>
            <p:cNvSpPr/>
            <p:nvPr/>
          </p:nvSpPr>
          <p:spPr>
            <a:xfrm>
              <a:off x="3413218" y="184730"/>
              <a:ext cx="484846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B3AE98C-0848-45F9-AB6A-2D082A54E4BF}"/>
                </a:ext>
              </a:extLst>
            </p:cNvPr>
            <p:cNvSpPr/>
            <p:nvPr/>
          </p:nvSpPr>
          <p:spPr>
            <a:xfrm>
              <a:off x="3482295" y="128311"/>
              <a:ext cx="346692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710B485-90BD-4539-99E6-069F46E8A656}"/>
                </a:ext>
              </a:extLst>
            </p:cNvPr>
            <p:cNvSpPr/>
            <p:nvPr/>
          </p:nvSpPr>
          <p:spPr>
            <a:xfrm rot="5400000">
              <a:off x="3534498" y="792584"/>
              <a:ext cx="242286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C6791FE-9E58-409D-880F-CCE162496F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314" y="4728972"/>
            <a:ext cx="3392681" cy="1908383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B801B892-353F-4AD2-B053-FD7B5623D164}"/>
              </a:ext>
            </a:extLst>
          </p:cNvPr>
          <p:cNvSpPr/>
          <p:nvPr/>
        </p:nvSpPr>
        <p:spPr>
          <a:xfrm>
            <a:off x="153680" y="141607"/>
            <a:ext cx="5014482" cy="1600201"/>
          </a:xfrm>
          <a:prstGeom prst="rect">
            <a:avLst/>
          </a:prstGeom>
          <a:solidFill>
            <a:srgbClr val="004F87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800" dirty="0"/>
          </a:p>
          <a:p>
            <a:endParaRPr lang="en-GB" dirty="0"/>
          </a:p>
          <a:p>
            <a:endParaRPr lang="en-GB" sz="1800" dirty="0"/>
          </a:p>
          <a:p>
            <a:r>
              <a:rPr lang="en-GB" sz="1800" dirty="0"/>
              <a:t>Super VAE-</a:t>
            </a:r>
            <a:r>
              <a:rPr lang="en-GB" sz="1800" dirty="0" err="1"/>
              <a:t>rio</a:t>
            </a:r>
            <a:r>
              <a:rPr lang="en-GB" sz="1800" dirty="0"/>
              <a:t> Bros is a Experience Driven PCG framework for generating Super Mario levels whilst observing player preferences for quality and novelty.</a:t>
            </a:r>
          </a:p>
          <a:p>
            <a:endParaRPr lang="en-GB" dirty="0"/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8F3FAC01-BD76-47E3-AC9D-0F63F07858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81" y="320719"/>
            <a:ext cx="4496753" cy="311540"/>
          </a:xfrm>
          <a:prstGeom prst="rect">
            <a:avLst/>
          </a:prstGeom>
        </p:spPr>
      </p:pic>
      <p:pic>
        <p:nvPicPr>
          <p:cNvPr id="87" name="Picture 16">
            <a:extLst>
              <a:ext uri="{FF2B5EF4-FFF2-40B4-BE49-F238E27FC236}">
                <a16:creationId xmlns:a16="http://schemas.microsoft.com/office/drawing/2014/main" id="{0455153C-E607-4F3D-A267-9F1144877A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8" t="11428" r="9339" b="10445"/>
          <a:stretch/>
        </p:blipFill>
        <p:spPr bwMode="auto">
          <a:xfrm>
            <a:off x="5541194" y="2561769"/>
            <a:ext cx="1576529" cy="1169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903476-C9FC-4F96-A301-A0D866346B3F}"/>
              </a:ext>
            </a:extLst>
          </p:cNvPr>
          <p:cNvCxnSpPr/>
          <p:nvPr/>
        </p:nvCxnSpPr>
        <p:spPr>
          <a:xfrm flipH="1">
            <a:off x="4436634" y="3429000"/>
            <a:ext cx="1005841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099B0ED-1992-47B3-9B5D-38055D653D8B}"/>
              </a:ext>
            </a:extLst>
          </p:cNvPr>
          <p:cNvCxnSpPr>
            <a:cxnSpLocks/>
          </p:cNvCxnSpPr>
          <p:nvPr/>
        </p:nvCxnSpPr>
        <p:spPr>
          <a:xfrm flipV="1">
            <a:off x="4436634" y="3148557"/>
            <a:ext cx="1005843" cy="1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F8EE83CD-F58F-4AA2-88C5-28F089821FAA}"/>
              </a:ext>
            </a:extLst>
          </p:cNvPr>
          <p:cNvCxnSpPr>
            <a:cxnSpLocks/>
          </p:cNvCxnSpPr>
          <p:nvPr/>
        </p:nvCxnSpPr>
        <p:spPr>
          <a:xfrm flipH="1">
            <a:off x="9725429" y="3439119"/>
            <a:ext cx="403269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1E5BB17-2183-44D0-AF2F-801FA44F2904}"/>
              </a:ext>
            </a:extLst>
          </p:cNvPr>
          <p:cNvCxnSpPr>
            <a:cxnSpLocks/>
          </p:cNvCxnSpPr>
          <p:nvPr/>
        </p:nvCxnSpPr>
        <p:spPr>
          <a:xfrm>
            <a:off x="9725428" y="3146711"/>
            <a:ext cx="452029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3FA2E6-5A09-40E8-8504-F2A0FD48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723" y="2681074"/>
            <a:ext cx="2037020" cy="1358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A picture containing icon&#10;&#10;Description automatically generated">
            <a:extLst>
              <a:ext uri="{FF2B5EF4-FFF2-40B4-BE49-F238E27FC236}">
                <a16:creationId xmlns:a16="http://schemas.microsoft.com/office/drawing/2014/main" id="{E27FC184-1D10-48AA-A8E8-9D3C36EC71B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92" t="302" r="23784" b="9319"/>
          <a:stretch/>
        </p:blipFill>
        <p:spPr>
          <a:xfrm>
            <a:off x="8545393" y="3141893"/>
            <a:ext cx="1016569" cy="109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5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D8870EA-B19C-419C-A78C-F671B0C1B69E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B7063C-86A4-487A-AF96-B7DFB427BBE1}"/>
              </a:ext>
            </a:extLst>
          </p:cNvPr>
          <p:cNvSpPr/>
          <p:nvPr/>
        </p:nvSpPr>
        <p:spPr>
          <a:xfrm>
            <a:off x="183589" y="360906"/>
            <a:ext cx="11925801" cy="6424455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2800" dirty="0">
                <a:solidFill>
                  <a:schemeClr val="tx1"/>
                </a:solidFill>
              </a:rPr>
              <a:t>Mario Web App</a:t>
            </a:r>
          </a:p>
        </p:txBody>
      </p:sp>
      <p:pic>
        <p:nvPicPr>
          <p:cNvPr id="6" name="vaerio_playthrough">
            <a:hlinkClick r:id="" action="ppaction://media"/>
            <a:extLst>
              <a:ext uri="{FF2B5EF4-FFF2-40B4-BE49-F238E27FC236}">
                <a16:creationId xmlns:a16="http://schemas.microsoft.com/office/drawing/2014/main" id="{3596D5DE-0970-4E25-853D-6877520CF06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7708" y="848324"/>
            <a:ext cx="8377562" cy="564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01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D8870EA-B19C-419C-A78C-F671B0C1B69E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B7063C-86A4-487A-AF96-B7DFB427BBE1}"/>
              </a:ext>
            </a:extLst>
          </p:cNvPr>
          <p:cNvSpPr/>
          <p:nvPr/>
        </p:nvSpPr>
        <p:spPr>
          <a:xfrm>
            <a:off x="183589" y="360906"/>
            <a:ext cx="11925801" cy="6424455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2800" dirty="0">
                <a:solidFill>
                  <a:schemeClr val="tx1"/>
                </a:solidFill>
              </a:rPr>
              <a:t>Mario Web App</a:t>
            </a:r>
          </a:p>
        </p:txBody>
      </p:sp>
      <p:pic>
        <p:nvPicPr>
          <p:cNvPr id="8" name="vaerio_playthrough">
            <a:hlinkClick r:id="" action="ppaction://media"/>
            <a:extLst>
              <a:ext uri="{FF2B5EF4-FFF2-40B4-BE49-F238E27FC236}">
                <a16:creationId xmlns:a16="http://schemas.microsoft.com/office/drawing/2014/main" id="{4DB3F542-1471-488B-BA0D-88EF6BC817F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16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7219" y="848324"/>
            <a:ext cx="8377562" cy="564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43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7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30EB39A-B341-4F56-8DD6-9144712F06C1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714BF1C-2048-40FF-AA02-BBEB5CA668FB}"/>
              </a:ext>
            </a:extLst>
          </p:cNvPr>
          <p:cNvSpPr/>
          <p:nvPr/>
        </p:nvSpPr>
        <p:spPr>
          <a:xfrm>
            <a:off x="153680" y="2040155"/>
            <a:ext cx="4282954" cy="2507369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Mario Web App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2E5444F-8012-44E3-AD5B-5E0A1798856F}"/>
              </a:ext>
            </a:extLst>
          </p:cNvPr>
          <p:cNvSpPr/>
          <p:nvPr/>
        </p:nvSpPr>
        <p:spPr>
          <a:xfrm>
            <a:off x="5442475" y="4456660"/>
            <a:ext cx="4282953" cy="2259733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Playthrough Simulator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438A203-CA56-46E1-9F6B-5A586F029383}"/>
              </a:ext>
            </a:extLst>
          </p:cNvPr>
          <p:cNvSpPr/>
          <p:nvPr/>
        </p:nvSpPr>
        <p:spPr>
          <a:xfrm>
            <a:off x="5442476" y="141607"/>
            <a:ext cx="4282953" cy="1989410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Level Slice Generator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ECEC54-1E85-4E95-8DA0-6154130944AD}"/>
              </a:ext>
            </a:extLst>
          </p:cNvPr>
          <p:cNvSpPr/>
          <p:nvPr/>
        </p:nvSpPr>
        <p:spPr>
          <a:xfrm>
            <a:off x="5442477" y="2237901"/>
            <a:ext cx="4282953" cy="2111875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Level Evaluator and Provider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69E3CC6-F51A-4071-8C4C-74BBFD21F209}"/>
              </a:ext>
            </a:extLst>
          </p:cNvPr>
          <p:cNvSpPr/>
          <p:nvPr/>
        </p:nvSpPr>
        <p:spPr>
          <a:xfrm>
            <a:off x="10132649" y="2621337"/>
            <a:ext cx="1800000" cy="1336729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Player Actions to Preferences Model</a:t>
            </a:r>
          </a:p>
        </p:txBody>
      </p:sp>
      <p:pic>
        <p:nvPicPr>
          <p:cNvPr id="2" name="vaerio_playthrough">
            <a:hlinkClick r:id="" action="ppaction://media"/>
            <a:extLst>
              <a:ext uri="{FF2B5EF4-FFF2-40B4-BE49-F238E27FC236}">
                <a16:creationId xmlns:a16="http://schemas.microsoft.com/office/drawing/2014/main" id="{348B2E8C-EDF2-4873-94DC-C2AFA8B8752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924" y="2275201"/>
            <a:ext cx="3235272" cy="2181459"/>
          </a:xfrm>
          <a:prstGeom prst="rect">
            <a:avLst/>
          </a:prstGeom>
        </p:spPr>
      </p:pic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99827A8E-444F-4404-AF48-528F6CB75C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633" y="220645"/>
            <a:ext cx="1817308" cy="1831334"/>
          </a:xfrm>
          <a:prstGeom prst="rect">
            <a:avLst/>
          </a:prstGeom>
        </p:spPr>
      </p:pic>
      <p:pic>
        <p:nvPicPr>
          <p:cNvPr id="72" name="Picture 7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C93C9B5-BC59-4A8C-8F2B-99CE66AD614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3" t="10693" r="5389" b="33659"/>
          <a:stretch/>
        </p:blipFill>
        <p:spPr>
          <a:xfrm>
            <a:off x="5691499" y="870251"/>
            <a:ext cx="1952156" cy="528217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ADF339B8-C321-4CC3-B0C8-EFC36C04D9BD}"/>
              </a:ext>
            </a:extLst>
          </p:cNvPr>
          <p:cNvGrpSpPr/>
          <p:nvPr/>
        </p:nvGrpSpPr>
        <p:grpSpPr>
          <a:xfrm>
            <a:off x="10641028" y="2931208"/>
            <a:ext cx="785262" cy="871610"/>
            <a:chOff x="3197616" y="128311"/>
            <a:chExt cx="916050" cy="1016779"/>
          </a:xfrm>
        </p:grpSpPr>
        <p:pic>
          <p:nvPicPr>
            <p:cNvPr id="74" name="Picture 7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7E50B7B-F9D8-4C9D-BCB0-85F88801A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7616" y="229040"/>
              <a:ext cx="916050" cy="916050"/>
            </a:xfrm>
            <a:prstGeom prst="rect">
              <a:avLst/>
            </a:prstGeom>
          </p:spPr>
        </p:pic>
        <p:pic>
          <p:nvPicPr>
            <p:cNvPr id="75" name="Picture 7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38D7650-DE35-4B53-903E-B91B1A9562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35" r="23479" b="49487"/>
            <a:stretch/>
          </p:blipFill>
          <p:spPr>
            <a:xfrm>
              <a:off x="3413218" y="229040"/>
              <a:ext cx="485368" cy="462727"/>
            </a:xfrm>
            <a:prstGeom prst="rect">
              <a:avLst/>
            </a:prstGeom>
          </p:spPr>
        </p:pic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7223BB7-26FC-4502-AE34-040BC7627AC6}"/>
                </a:ext>
              </a:extLst>
            </p:cNvPr>
            <p:cNvSpPr/>
            <p:nvPr/>
          </p:nvSpPr>
          <p:spPr>
            <a:xfrm>
              <a:off x="3413218" y="691767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DE061D9-B850-4555-AE20-9C1FB2BE1848}"/>
                </a:ext>
              </a:extLst>
            </p:cNvPr>
            <p:cNvSpPr/>
            <p:nvPr/>
          </p:nvSpPr>
          <p:spPr>
            <a:xfrm>
              <a:off x="3795277" y="687065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9CEFF6B-19C7-4DEE-BEE9-83BEC6E68120}"/>
                </a:ext>
              </a:extLst>
            </p:cNvPr>
            <p:cNvSpPr/>
            <p:nvPr/>
          </p:nvSpPr>
          <p:spPr>
            <a:xfrm>
              <a:off x="3413218" y="184730"/>
              <a:ext cx="484846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B3AE98C-0848-45F9-AB6A-2D082A54E4BF}"/>
                </a:ext>
              </a:extLst>
            </p:cNvPr>
            <p:cNvSpPr/>
            <p:nvPr/>
          </p:nvSpPr>
          <p:spPr>
            <a:xfrm>
              <a:off x="3482295" y="128311"/>
              <a:ext cx="346692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710B485-90BD-4539-99E6-069F46E8A656}"/>
                </a:ext>
              </a:extLst>
            </p:cNvPr>
            <p:cNvSpPr/>
            <p:nvPr/>
          </p:nvSpPr>
          <p:spPr>
            <a:xfrm rot="5400000">
              <a:off x="3534498" y="792584"/>
              <a:ext cx="242286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C6791FE-9E58-409D-880F-CCE162496F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314" y="4728972"/>
            <a:ext cx="3392681" cy="1908383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B801B892-353F-4AD2-B053-FD7B5623D164}"/>
              </a:ext>
            </a:extLst>
          </p:cNvPr>
          <p:cNvSpPr/>
          <p:nvPr/>
        </p:nvSpPr>
        <p:spPr>
          <a:xfrm>
            <a:off x="153680" y="141607"/>
            <a:ext cx="5014482" cy="1600201"/>
          </a:xfrm>
          <a:prstGeom prst="rect">
            <a:avLst/>
          </a:prstGeom>
          <a:solidFill>
            <a:srgbClr val="004F87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800" dirty="0"/>
          </a:p>
          <a:p>
            <a:endParaRPr lang="en-GB" dirty="0"/>
          </a:p>
          <a:p>
            <a:endParaRPr lang="en-GB" sz="1800" dirty="0"/>
          </a:p>
          <a:p>
            <a:r>
              <a:rPr lang="en-GB" sz="1800" dirty="0"/>
              <a:t>Super VAE-</a:t>
            </a:r>
            <a:r>
              <a:rPr lang="en-GB" sz="1800" dirty="0" err="1"/>
              <a:t>rio</a:t>
            </a:r>
            <a:r>
              <a:rPr lang="en-GB" sz="1800" dirty="0"/>
              <a:t> Bros is a Experience Driven PCG framework for generating Super Mario levels whilst observing player preferences for quality and novelty.</a:t>
            </a:r>
          </a:p>
          <a:p>
            <a:endParaRPr lang="en-GB" dirty="0"/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8F3FAC01-BD76-47E3-AC9D-0F63F07858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81" y="320719"/>
            <a:ext cx="4496753" cy="311540"/>
          </a:xfrm>
          <a:prstGeom prst="rect">
            <a:avLst/>
          </a:prstGeom>
        </p:spPr>
      </p:pic>
      <p:pic>
        <p:nvPicPr>
          <p:cNvPr id="87" name="Picture 16">
            <a:extLst>
              <a:ext uri="{FF2B5EF4-FFF2-40B4-BE49-F238E27FC236}">
                <a16:creationId xmlns:a16="http://schemas.microsoft.com/office/drawing/2014/main" id="{0455153C-E607-4F3D-A267-9F1144877A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8" t="11428" r="9339" b="10445"/>
          <a:stretch/>
        </p:blipFill>
        <p:spPr bwMode="auto">
          <a:xfrm>
            <a:off x="5541194" y="2561769"/>
            <a:ext cx="1576529" cy="1169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903476-C9FC-4F96-A301-A0D866346B3F}"/>
              </a:ext>
            </a:extLst>
          </p:cNvPr>
          <p:cNvCxnSpPr/>
          <p:nvPr/>
        </p:nvCxnSpPr>
        <p:spPr>
          <a:xfrm flipH="1">
            <a:off x="4436634" y="3429000"/>
            <a:ext cx="1005841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099B0ED-1992-47B3-9B5D-38055D653D8B}"/>
              </a:ext>
            </a:extLst>
          </p:cNvPr>
          <p:cNvCxnSpPr>
            <a:cxnSpLocks/>
          </p:cNvCxnSpPr>
          <p:nvPr/>
        </p:nvCxnSpPr>
        <p:spPr>
          <a:xfrm flipV="1">
            <a:off x="4436634" y="3148557"/>
            <a:ext cx="1005843" cy="1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F8EE83CD-F58F-4AA2-88C5-28F089821FAA}"/>
              </a:ext>
            </a:extLst>
          </p:cNvPr>
          <p:cNvCxnSpPr>
            <a:cxnSpLocks/>
          </p:cNvCxnSpPr>
          <p:nvPr/>
        </p:nvCxnSpPr>
        <p:spPr>
          <a:xfrm flipH="1">
            <a:off x="9725429" y="3439119"/>
            <a:ext cx="403269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1E5BB17-2183-44D0-AF2F-801FA44F2904}"/>
              </a:ext>
            </a:extLst>
          </p:cNvPr>
          <p:cNvCxnSpPr>
            <a:cxnSpLocks/>
          </p:cNvCxnSpPr>
          <p:nvPr/>
        </p:nvCxnSpPr>
        <p:spPr>
          <a:xfrm>
            <a:off x="9725428" y="3146711"/>
            <a:ext cx="452029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3FA2E6-5A09-40E8-8504-F2A0FD48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723" y="2681074"/>
            <a:ext cx="2037020" cy="1358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A picture containing icon&#10;&#10;Description automatically generated">
            <a:extLst>
              <a:ext uri="{FF2B5EF4-FFF2-40B4-BE49-F238E27FC236}">
                <a16:creationId xmlns:a16="http://schemas.microsoft.com/office/drawing/2014/main" id="{E27FC184-1D10-48AA-A8E8-9D3C36EC71B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92" t="302" r="23784" b="9319"/>
          <a:stretch/>
        </p:blipFill>
        <p:spPr>
          <a:xfrm>
            <a:off x="8545393" y="3141893"/>
            <a:ext cx="1016569" cy="109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55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1A6C18F-5D7B-489D-BCDA-005EA3EC8DDB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3AAF31-C8EC-4B93-ABBB-4F032913B1B4}"/>
              </a:ext>
            </a:extLst>
          </p:cNvPr>
          <p:cNvSpPr/>
          <p:nvPr/>
        </p:nvSpPr>
        <p:spPr>
          <a:xfrm>
            <a:off x="152339" y="91408"/>
            <a:ext cx="11944504" cy="6675184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2800" dirty="0">
                <a:solidFill>
                  <a:schemeClr val="tx1"/>
                </a:solidFill>
              </a:rPr>
              <a:t>Level Evaluator and Provider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26B3EF-7845-4136-A7BB-B3304FB36F0A}"/>
              </a:ext>
            </a:extLst>
          </p:cNvPr>
          <p:cNvSpPr/>
          <p:nvPr/>
        </p:nvSpPr>
        <p:spPr>
          <a:xfrm>
            <a:off x="3557888" y="1483913"/>
            <a:ext cx="4566760" cy="3391400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Player Actions to Preferences Model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F0F5491-098D-4A15-AAE6-F8CF73FFF035}"/>
              </a:ext>
            </a:extLst>
          </p:cNvPr>
          <p:cNvGrpSpPr/>
          <p:nvPr/>
        </p:nvGrpSpPr>
        <p:grpSpPr>
          <a:xfrm>
            <a:off x="4842391" y="2146162"/>
            <a:ext cx="1992279" cy="2211352"/>
            <a:chOff x="3197616" y="128311"/>
            <a:chExt cx="916050" cy="1016779"/>
          </a:xfrm>
        </p:grpSpPr>
        <p:pic>
          <p:nvPicPr>
            <p:cNvPr id="13" name="Picture 1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7AB4CB55-B569-48DE-8DBF-E486519F5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7616" y="229040"/>
              <a:ext cx="916050" cy="916050"/>
            </a:xfrm>
            <a:prstGeom prst="rect">
              <a:avLst/>
            </a:prstGeom>
          </p:spPr>
        </p:pic>
        <p:pic>
          <p:nvPicPr>
            <p:cNvPr id="14" name="Picture 1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F4AAE28-9924-4B68-9593-20FCF5004A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35" r="23479" b="49487"/>
            <a:stretch/>
          </p:blipFill>
          <p:spPr>
            <a:xfrm>
              <a:off x="3413218" y="229040"/>
              <a:ext cx="485368" cy="462727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EEB1D1-2B13-454A-8C20-C44E1366F62D}"/>
                </a:ext>
              </a:extLst>
            </p:cNvPr>
            <p:cNvSpPr/>
            <p:nvPr/>
          </p:nvSpPr>
          <p:spPr>
            <a:xfrm>
              <a:off x="3413218" y="691767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FE5A336-D212-4645-96FC-25C156A94996}"/>
                </a:ext>
              </a:extLst>
            </p:cNvPr>
            <p:cNvSpPr/>
            <p:nvPr/>
          </p:nvSpPr>
          <p:spPr>
            <a:xfrm>
              <a:off x="3795277" y="687065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3603728-AB27-4C8B-A9E8-E39BC43CB2DF}"/>
                </a:ext>
              </a:extLst>
            </p:cNvPr>
            <p:cNvSpPr/>
            <p:nvPr/>
          </p:nvSpPr>
          <p:spPr>
            <a:xfrm>
              <a:off x="3413218" y="184730"/>
              <a:ext cx="484846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F5E6E02-C408-4AF9-8A81-4CA6EFC33EDB}"/>
                </a:ext>
              </a:extLst>
            </p:cNvPr>
            <p:cNvSpPr/>
            <p:nvPr/>
          </p:nvSpPr>
          <p:spPr>
            <a:xfrm>
              <a:off x="3482295" y="128311"/>
              <a:ext cx="346692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589FAEE-CD6F-448C-B56B-E2D12B19AA1D}"/>
                </a:ext>
              </a:extLst>
            </p:cNvPr>
            <p:cNvSpPr/>
            <p:nvPr/>
          </p:nvSpPr>
          <p:spPr>
            <a:xfrm rot="5400000">
              <a:off x="3534498" y="792584"/>
              <a:ext cx="242286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837257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1A6C18F-5D7B-489D-BCDA-005EA3EC8DDB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3AAF31-C8EC-4B93-ABBB-4F032913B1B4}"/>
              </a:ext>
            </a:extLst>
          </p:cNvPr>
          <p:cNvSpPr/>
          <p:nvPr/>
        </p:nvSpPr>
        <p:spPr>
          <a:xfrm>
            <a:off x="152339" y="91408"/>
            <a:ext cx="11944504" cy="6675184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2800" dirty="0">
                <a:solidFill>
                  <a:schemeClr val="tx1"/>
                </a:solidFill>
              </a:rPr>
              <a:t>Level Evaluator and Provider</a:t>
            </a:r>
          </a:p>
        </p:txBody>
      </p:sp>
      <p:pic>
        <p:nvPicPr>
          <p:cNvPr id="8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831C732C-9E55-4D81-88B5-E527992984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92" t="302" r="23784" b="9319"/>
          <a:stretch/>
        </p:blipFill>
        <p:spPr>
          <a:xfrm>
            <a:off x="8521327" y="4362357"/>
            <a:ext cx="2045569" cy="2211304"/>
          </a:xfrm>
          <a:prstGeom prst="rect">
            <a:avLst/>
          </a:prstGeom>
        </p:spPr>
      </p:pic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D4166A4-0FA9-462E-A1BF-F24042289F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72" y="1639214"/>
            <a:ext cx="6645443" cy="436685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9075839-0904-4EE0-8681-2C3F502E5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0552" y="656976"/>
            <a:ext cx="4127994" cy="3018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105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30EB39A-B341-4F56-8DD6-9144712F06C1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714BF1C-2048-40FF-AA02-BBEB5CA668FB}"/>
              </a:ext>
            </a:extLst>
          </p:cNvPr>
          <p:cNvSpPr/>
          <p:nvPr/>
        </p:nvSpPr>
        <p:spPr>
          <a:xfrm>
            <a:off x="153680" y="2040155"/>
            <a:ext cx="4282954" cy="2507369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Mario Web App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2E5444F-8012-44E3-AD5B-5E0A1798856F}"/>
              </a:ext>
            </a:extLst>
          </p:cNvPr>
          <p:cNvSpPr/>
          <p:nvPr/>
        </p:nvSpPr>
        <p:spPr>
          <a:xfrm>
            <a:off x="5442475" y="4456660"/>
            <a:ext cx="4282953" cy="2259733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Playthrough Simulator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438A203-CA56-46E1-9F6B-5A586F029383}"/>
              </a:ext>
            </a:extLst>
          </p:cNvPr>
          <p:cNvSpPr/>
          <p:nvPr/>
        </p:nvSpPr>
        <p:spPr>
          <a:xfrm>
            <a:off x="5442476" y="141607"/>
            <a:ext cx="4282953" cy="1989410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Level Slice Generator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ECEC54-1E85-4E95-8DA0-6154130944AD}"/>
              </a:ext>
            </a:extLst>
          </p:cNvPr>
          <p:cNvSpPr/>
          <p:nvPr/>
        </p:nvSpPr>
        <p:spPr>
          <a:xfrm>
            <a:off x="5442477" y="2237901"/>
            <a:ext cx="4282953" cy="2111875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Level Evaluator and Provider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69E3CC6-F51A-4071-8C4C-74BBFD21F209}"/>
              </a:ext>
            </a:extLst>
          </p:cNvPr>
          <p:cNvSpPr/>
          <p:nvPr/>
        </p:nvSpPr>
        <p:spPr>
          <a:xfrm>
            <a:off x="10132649" y="2621337"/>
            <a:ext cx="1800000" cy="1336729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Player Actions to Preferences Model</a:t>
            </a:r>
          </a:p>
        </p:txBody>
      </p:sp>
      <p:pic>
        <p:nvPicPr>
          <p:cNvPr id="2" name="vaerio_playthrough">
            <a:hlinkClick r:id="" action="ppaction://media"/>
            <a:extLst>
              <a:ext uri="{FF2B5EF4-FFF2-40B4-BE49-F238E27FC236}">
                <a16:creationId xmlns:a16="http://schemas.microsoft.com/office/drawing/2014/main" id="{348B2E8C-EDF2-4873-94DC-C2AFA8B8752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924" y="2275201"/>
            <a:ext cx="3235272" cy="2181459"/>
          </a:xfrm>
          <a:prstGeom prst="rect">
            <a:avLst/>
          </a:prstGeom>
        </p:spPr>
      </p:pic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99827A8E-444F-4404-AF48-528F6CB75C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633" y="220645"/>
            <a:ext cx="1817308" cy="1831334"/>
          </a:xfrm>
          <a:prstGeom prst="rect">
            <a:avLst/>
          </a:prstGeom>
        </p:spPr>
      </p:pic>
      <p:pic>
        <p:nvPicPr>
          <p:cNvPr id="72" name="Picture 7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C93C9B5-BC59-4A8C-8F2B-99CE66AD614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3" t="10693" r="5389" b="33659"/>
          <a:stretch/>
        </p:blipFill>
        <p:spPr>
          <a:xfrm>
            <a:off x="5691499" y="870251"/>
            <a:ext cx="1952156" cy="528217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ADF339B8-C321-4CC3-B0C8-EFC36C04D9BD}"/>
              </a:ext>
            </a:extLst>
          </p:cNvPr>
          <p:cNvGrpSpPr/>
          <p:nvPr/>
        </p:nvGrpSpPr>
        <p:grpSpPr>
          <a:xfrm>
            <a:off x="10641028" y="2931208"/>
            <a:ext cx="785262" cy="871610"/>
            <a:chOff x="3197616" y="128311"/>
            <a:chExt cx="916050" cy="1016779"/>
          </a:xfrm>
        </p:grpSpPr>
        <p:pic>
          <p:nvPicPr>
            <p:cNvPr id="74" name="Picture 7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7E50B7B-F9D8-4C9D-BCB0-85F88801A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7616" y="229040"/>
              <a:ext cx="916050" cy="916050"/>
            </a:xfrm>
            <a:prstGeom prst="rect">
              <a:avLst/>
            </a:prstGeom>
          </p:spPr>
        </p:pic>
        <p:pic>
          <p:nvPicPr>
            <p:cNvPr id="75" name="Picture 7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38D7650-DE35-4B53-903E-B91B1A9562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35" r="23479" b="49487"/>
            <a:stretch/>
          </p:blipFill>
          <p:spPr>
            <a:xfrm>
              <a:off x="3413218" y="229040"/>
              <a:ext cx="485368" cy="462727"/>
            </a:xfrm>
            <a:prstGeom prst="rect">
              <a:avLst/>
            </a:prstGeom>
          </p:spPr>
        </p:pic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7223BB7-26FC-4502-AE34-040BC7627AC6}"/>
                </a:ext>
              </a:extLst>
            </p:cNvPr>
            <p:cNvSpPr/>
            <p:nvPr/>
          </p:nvSpPr>
          <p:spPr>
            <a:xfrm>
              <a:off x="3413218" y="691767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DE061D9-B850-4555-AE20-9C1FB2BE1848}"/>
                </a:ext>
              </a:extLst>
            </p:cNvPr>
            <p:cNvSpPr/>
            <p:nvPr/>
          </p:nvSpPr>
          <p:spPr>
            <a:xfrm>
              <a:off x="3795277" y="687065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9CEFF6B-19C7-4DEE-BEE9-83BEC6E68120}"/>
                </a:ext>
              </a:extLst>
            </p:cNvPr>
            <p:cNvSpPr/>
            <p:nvPr/>
          </p:nvSpPr>
          <p:spPr>
            <a:xfrm>
              <a:off x="3413218" y="184730"/>
              <a:ext cx="484846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B3AE98C-0848-45F9-AB6A-2D082A54E4BF}"/>
                </a:ext>
              </a:extLst>
            </p:cNvPr>
            <p:cNvSpPr/>
            <p:nvPr/>
          </p:nvSpPr>
          <p:spPr>
            <a:xfrm>
              <a:off x="3482295" y="128311"/>
              <a:ext cx="346692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710B485-90BD-4539-99E6-069F46E8A656}"/>
                </a:ext>
              </a:extLst>
            </p:cNvPr>
            <p:cNvSpPr/>
            <p:nvPr/>
          </p:nvSpPr>
          <p:spPr>
            <a:xfrm rot="5400000">
              <a:off x="3534498" y="792584"/>
              <a:ext cx="242286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C6791FE-9E58-409D-880F-CCE162496F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314" y="4728972"/>
            <a:ext cx="3392681" cy="1908383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B801B892-353F-4AD2-B053-FD7B5623D164}"/>
              </a:ext>
            </a:extLst>
          </p:cNvPr>
          <p:cNvSpPr/>
          <p:nvPr/>
        </p:nvSpPr>
        <p:spPr>
          <a:xfrm>
            <a:off x="153680" y="141607"/>
            <a:ext cx="5014482" cy="1600201"/>
          </a:xfrm>
          <a:prstGeom prst="rect">
            <a:avLst/>
          </a:prstGeom>
          <a:solidFill>
            <a:srgbClr val="004F87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800" dirty="0"/>
          </a:p>
          <a:p>
            <a:endParaRPr lang="en-GB" dirty="0"/>
          </a:p>
          <a:p>
            <a:endParaRPr lang="en-GB" sz="1800" dirty="0"/>
          </a:p>
          <a:p>
            <a:r>
              <a:rPr lang="en-GB" sz="1800" dirty="0"/>
              <a:t>Super VAE-</a:t>
            </a:r>
            <a:r>
              <a:rPr lang="en-GB" sz="1800" dirty="0" err="1"/>
              <a:t>rio</a:t>
            </a:r>
            <a:r>
              <a:rPr lang="en-GB" sz="1800" dirty="0"/>
              <a:t> Bros is a Experience Driven PCG framework for generating Super Mario levels whilst observing player preferences for quality and novelty.</a:t>
            </a:r>
          </a:p>
          <a:p>
            <a:endParaRPr lang="en-GB" dirty="0"/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8F3FAC01-BD76-47E3-AC9D-0F63F07858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81" y="320719"/>
            <a:ext cx="4496753" cy="311540"/>
          </a:xfrm>
          <a:prstGeom prst="rect">
            <a:avLst/>
          </a:prstGeom>
        </p:spPr>
      </p:pic>
      <p:pic>
        <p:nvPicPr>
          <p:cNvPr id="87" name="Picture 16">
            <a:extLst>
              <a:ext uri="{FF2B5EF4-FFF2-40B4-BE49-F238E27FC236}">
                <a16:creationId xmlns:a16="http://schemas.microsoft.com/office/drawing/2014/main" id="{0455153C-E607-4F3D-A267-9F1144877A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8" t="11428" r="9339" b="10445"/>
          <a:stretch/>
        </p:blipFill>
        <p:spPr bwMode="auto">
          <a:xfrm>
            <a:off x="5541194" y="2561769"/>
            <a:ext cx="1576529" cy="1169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903476-C9FC-4F96-A301-A0D866346B3F}"/>
              </a:ext>
            </a:extLst>
          </p:cNvPr>
          <p:cNvCxnSpPr/>
          <p:nvPr/>
        </p:nvCxnSpPr>
        <p:spPr>
          <a:xfrm flipH="1">
            <a:off x="4436634" y="3429000"/>
            <a:ext cx="1005841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099B0ED-1992-47B3-9B5D-38055D653D8B}"/>
              </a:ext>
            </a:extLst>
          </p:cNvPr>
          <p:cNvCxnSpPr>
            <a:cxnSpLocks/>
          </p:cNvCxnSpPr>
          <p:nvPr/>
        </p:nvCxnSpPr>
        <p:spPr>
          <a:xfrm flipV="1">
            <a:off x="4436634" y="3148557"/>
            <a:ext cx="1005843" cy="1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F8EE83CD-F58F-4AA2-88C5-28F089821FAA}"/>
              </a:ext>
            </a:extLst>
          </p:cNvPr>
          <p:cNvCxnSpPr>
            <a:cxnSpLocks/>
          </p:cNvCxnSpPr>
          <p:nvPr/>
        </p:nvCxnSpPr>
        <p:spPr>
          <a:xfrm flipH="1">
            <a:off x="9725429" y="3439119"/>
            <a:ext cx="403269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1E5BB17-2183-44D0-AF2F-801FA44F2904}"/>
              </a:ext>
            </a:extLst>
          </p:cNvPr>
          <p:cNvCxnSpPr>
            <a:cxnSpLocks/>
          </p:cNvCxnSpPr>
          <p:nvPr/>
        </p:nvCxnSpPr>
        <p:spPr>
          <a:xfrm>
            <a:off x="9725428" y="3146711"/>
            <a:ext cx="452029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3FA2E6-5A09-40E8-8504-F2A0FD48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723" y="2681074"/>
            <a:ext cx="2037020" cy="1358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A picture containing icon&#10;&#10;Description automatically generated">
            <a:extLst>
              <a:ext uri="{FF2B5EF4-FFF2-40B4-BE49-F238E27FC236}">
                <a16:creationId xmlns:a16="http://schemas.microsoft.com/office/drawing/2014/main" id="{E27FC184-1D10-48AA-A8E8-9D3C36EC71B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92" t="302" r="23784" b="9319"/>
          <a:stretch/>
        </p:blipFill>
        <p:spPr>
          <a:xfrm>
            <a:off x="8545393" y="3141893"/>
            <a:ext cx="1016569" cy="109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976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9E033DA-BAB9-4148-9BF5-092B33FC937C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74E0D5-E5F6-4BBB-B9BC-3FDABF8EAE85}"/>
              </a:ext>
            </a:extLst>
          </p:cNvPr>
          <p:cNvSpPr/>
          <p:nvPr/>
        </p:nvSpPr>
        <p:spPr>
          <a:xfrm>
            <a:off x="170180" y="97002"/>
            <a:ext cx="11913281" cy="6691860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2800" dirty="0">
                <a:solidFill>
                  <a:schemeClr val="tx1"/>
                </a:solidFill>
              </a:rPr>
              <a:t>Level Slice Generator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B4194957-0013-42A2-AFF2-68429AF349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953" y="149277"/>
            <a:ext cx="6505140" cy="6555347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1B31B871-A0FC-42C9-9781-EF86C6C45A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3" t="10693" r="5389" b="33659"/>
          <a:stretch/>
        </p:blipFill>
        <p:spPr>
          <a:xfrm>
            <a:off x="441506" y="2766990"/>
            <a:ext cx="4893238" cy="132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99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30EB39A-B341-4F56-8DD6-9144712F06C1}"/>
              </a:ext>
            </a:extLst>
          </p:cNvPr>
          <p:cNvSpPr/>
          <p:nvPr/>
        </p:nvSpPr>
        <p:spPr>
          <a:xfrm>
            <a:off x="1650" y="-61957"/>
            <a:ext cx="12246123" cy="6981914"/>
          </a:xfrm>
          <a:prstGeom prst="rect">
            <a:avLst/>
          </a:prstGeom>
          <a:solidFill>
            <a:srgbClr val="932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714BF1C-2048-40FF-AA02-BBEB5CA668FB}"/>
              </a:ext>
            </a:extLst>
          </p:cNvPr>
          <p:cNvSpPr/>
          <p:nvPr/>
        </p:nvSpPr>
        <p:spPr>
          <a:xfrm>
            <a:off x="153680" y="2040155"/>
            <a:ext cx="4282954" cy="2507369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Mario Web App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2E5444F-8012-44E3-AD5B-5E0A1798856F}"/>
              </a:ext>
            </a:extLst>
          </p:cNvPr>
          <p:cNvSpPr/>
          <p:nvPr/>
        </p:nvSpPr>
        <p:spPr>
          <a:xfrm>
            <a:off x="5442475" y="4456660"/>
            <a:ext cx="4282953" cy="2259733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Playthrough Simulator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438A203-CA56-46E1-9F6B-5A586F029383}"/>
              </a:ext>
            </a:extLst>
          </p:cNvPr>
          <p:cNvSpPr/>
          <p:nvPr/>
        </p:nvSpPr>
        <p:spPr>
          <a:xfrm>
            <a:off x="5442476" y="141607"/>
            <a:ext cx="4282953" cy="1989410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Level Slice Generator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ECEC54-1E85-4E95-8DA0-6154130944AD}"/>
              </a:ext>
            </a:extLst>
          </p:cNvPr>
          <p:cNvSpPr/>
          <p:nvPr/>
        </p:nvSpPr>
        <p:spPr>
          <a:xfrm>
            <a:off x="5442477" y="2237901"/>
            <a:ext cx="4282953" cy="2111875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Level Evaluator and Provider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69E3CC6-F51A-4071-8C4C-74BBFD21F209}"/>
              </a:ext>
            </a:extLst>
          </p:cNvPr>
          <p:cNvSpPr/>
          <p:nvPr/>
        </p:nvSpPr>
        <p:spPr>
          <a:xfrm>
            <a:off x="10132649" y="2621337"/>
            <a:ext cx="1800000" cy="1336729"/>
          </a:xfrm>
          <a:prstGeom prst="rect">
            <a:avLst/>
          </a:prstGeom>
          <a:solidFill>
            <a:schemeClr val="bg1"/>
          </a:solidFill>
          <a:ln w="19050">
            <a:solidFill>
              <a:srgbClr val="004F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000" dirty="0">
                <a:solidFill>
                  <a:schemeClr val="tx1"/>
                </a:solidFill>
              </a:rPr>
              <a:t>Player Actions to Preferences Model</a:t>
            </a:r>
          </a:p>
        </p:txBody>
      </p:sp>
      <p:pic>
        <p:nvPicPr>
          <p:cNvPr id="2" name="vaerio_playthrough">
            <a:hlinkClick r:id="" action="ppaction://media"/>
            <a:extLst>
              <a:ext uri="{FF2B5EF4-FFF2-40B4-BE49-F238E27FC236}">
                <a16:creationId xmlns:a16="http://schemas.microsoft.com/office/drawing/2014/main" id="{348B2E8C-EDF2-4873-94DC-C2AFA8B8752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924" y="2275201"/>
            <a:ext cx="3235272" cy="2181459"/>
          </a:xfrm>
          <a:prstGeom prst="rect">
            <a:avLst/>
          </a:prstGeom>
        </p:spPr>
      </p:pic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99827A8E-444F-4404-AF48-528F6CB75C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633" y="220645"/>
            <a:ext cx="1817308" cy="1831334"/>
          </a:xfrm>
          <a:prstGeom prst="rect">
            <a:avLst/>
          </a:prstGeom>
        </p:spPr>
      </p:pic>
      <p:pic>
        <p:nvPicPr>
          <p:cNvPr id="72" name="Picture 71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C93C9B5-BC59-4A8C-8F2B-99CE66AD614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3" t="10693" r="5389" b="33659"/>
          <a:stretch/>
        </p:blipFill>
        <p:spPr>
          <a:xfrm>
            <a:off x="5691499" y="870251"/>
            <a:ext cx="1952156" cy="528217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ADF339B8-C321-4CC3-B0C8-EFC36C04D9BD}"/>
              </a:ext>
            </a:extLst>
          </p:cNvPr>
          <p:cNvGrpSpPr/>
          <p:nvPr/>
        </p:nvGrpSpPr>
        <p:grpSpPr>
          <a:xfrm>
            <a:off x="10641028" y="2931208"/>
            <a:ext cx="785262" cy="871610"/>
            <a:chOff x="3197616" y="128311"/>
            <a:chExt cx="916050" cy="1016779"/>
          </a:xfrm>
        </p:grpSpPr>
        <p:pic>
          <p:nvPicPr>
            <p:cNvPr id="74" name="Picture 7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7E50B7B-F9D8-4C9D-BCB0-85F88801A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7616" y="229040"/>
              <a:ext cx="916050" cy="916050"/>
            </a:xfrm>
            <a:prstGeom prst="rect">
              <a:avLst/>
            </a:prstGeom>
          </p:spPr>
        </p:pic>
        <p:pic>
          <p:nvPicPr>
            <p:cNvPr id="75" name="Picture 7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38D7650-DE35-4B53-903E-B91B1A9562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35" r="23479" b="49487"/>
            <a:stretch/>
          </p:blipFill>
          <p:spPr>
            <a:xfrm>
              <a:off x="3413218" y="229040"/>
              <a:ext cx="485368" cy="462727"/>
            </a:xfrm>
            <a:prstGeom prst="rect">
              <a:avLst/>
            </a:prstGeom>
          </p:spPr>
        </p:pic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F7223BB7-26FC-4502-AE34-040BC7627AC6}"/>
                </a:ext>
              </a:extLst>
            </p:cNvPr>
            <p:cNvSpPr/>
            <p:nvPr/>
          </p:nvSpPr>
          <p:spPr>
            <a:xfrm>
              <a:off x="3413218" y="691767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DE061D9-B850-4555-AE20-9C1FB2BE1848}"/>
                </a:ext>
              </a:extLst>
            </p:cNvPr>
            <p:cNvSpPr/>
            <p:nvPr/>
          </p:nvSpPr>
          <p:spPr>
            <a:xfrm>
              <a:off x="3795277" y="687065"/>
              <a:ext cx="102787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9CEFF6B-19C7-4DEE-BEE9-83BEC6E68120}"/>
                </a:ext>
              </a:extLst>
            </p:cNvPr>
            <p:cNvSpPr/>
            <p:nvPr/>
          </p:nvSpPr>
          <p:spPr>
            <a:xfrm>
              <a:off x="3413218" y="184730"/>
              <a:ext cx="484846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B3AE98C-0848-45F9-AB6A-2D082A54E4BF}"/>
                </a:ext>
              </a:extLst>
            </p:cNvPr>
            <p:cNvSpPr/>
            <p:nvPr/>
          </p:nvSpPr>
          <p:spPr>
            <a:xfrm>
              <a:off x="3482295" y="128311"/>
              <a:ext cx="346692" cy="194977"/>
            </a:xfrm>
            <a:prstGeom prst="ellipse">
              <a:avLst/>
            </a:prstGeom>
            <a:solidFill>
              <a:srgbClr val="932900"/>
            </a:solidFill>
            <a:ln>
              <a:solidFill>
                <a:srgbClr val="9329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710B485-90BD-4539-99E6-069F46E8A656}"/>
                </a:ext>
              </a:extLst>
            </p:cNvPr>
            <p:cNvSpPr/>
            <p:nvPr/>
          </p:nvSpPr>
          <p:spPr>
            <a:xfrm rot="5400000">
              <a:off x="3534498" y="792584"/>
              <a:ext cx="242286" cy="448621"/>
            </a:xfrm>
            <a:prstGeom prst="rect">
              <a:avLst/>
            </a:prstGeom>
            <a:solidFill>
              <a:srgbClr val="004F87"/>
            </a:solidFill>
            <a:ln>
              <a:solidFill>
                <a:srgbClr val="004F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C6791FE-9E58-409D-880F-CCE162496F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314" y="4728972"/>
            <a:ext cx="3392681" cy="1908383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B801B892-353F-4AD2-B053-FD7B5623D164}"/>
              </a:ext>
            </a:extLst>
          </p:cNvPr>
          <p:cNvSpPr/>
          <p:nvPr/>
        </p:nvSpPr>
        <p:spPr>
          <a:xfrm>
            <a:off x="153680" y="141607"/>
            <a:ext cx="5014482" cy="1600201"/>
          </a:xfrm>
          <a:prstGeom prst="rect">
            <a:avLst/>
          </a:prstGeom>
          <a:solidFill>
            <a:srgbClr val="004F87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800" dirty="0"/>
          </a:p>
          <a:p>
            <a:endParaRPr lang="en-GB" dirty="0"/>
          </a:p>
          <a:p>
            <a:endParaRPr lang="en-GB" sz="1800" dirty="0"/>
          </a:p>
          <a:p>
            <a:r>
              <a:rPr lang="en-GB" sz="1800" dirty="0"/>
              <a:t>Super VAE-</a:t>
            </a:r>
            <a:r>
              <a:rPr lang="en-GB" sz="1800" dirty="0" err="1"/>
              <a:t>rio</a:t>
            </a:r>
            <a:r>
              <a:rPr lang="en-GB" sz="1800" dirty="0"/>
              <a:t> Bros is a Experience Driven PCG framework for generating Super Mario levels whilst observing player preferences for quality and novelty.</a:t>
            </a:r>
          </a:p>
          <a:p>
            <a:endParaRPr lang="en-GB" dirty="0"/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8F3FAC01-BD76-47E3-AC9D-0F63F07858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81" y="320719"/>
            <a:ext cx="4496753" cy="311540"/>
          </a:xfrm>
          <a:prstGeom prst="rect">
            <a:avLst/>
          </a:prstGeom>
        </p:spPr>
      </p:pic>
      <p:pic>
        <p:nvPicPr>
          <p:cNvPr id="87" name="Picture 16">
            <a:extLst>
              <a:ext uri="{FF2B5EF4-FFF2-40B4-BE49-F238E27FC236}">
                <a16:creationId xmlns:a16="http://schemas.microsoft.com/office/drawing/2014/main" id="{0455153C-E607-4F3D-A267-9F1144877A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8" t="11428" r="9339" b="10445"/>
          <a:stretch/>
        </p:blipFill>
        <p:spPr bwMode="auto">
          <a:xfrm>
            <a:off x="5541194" y="2561769"/>
            <a:ext cx="1576529" cy="1169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903476-C9FC-4F96-A301-A0D866346B3F}"/>
              </a:ext>
            </a:extLst>
          </p:cNvPr>
          <p:cNvCxnSpPr/>
          <p:nvPr/>
        </p:nvCxnSpPr>
        <p:spPr>
          <a:xfrm flipH="1">
            <a:off x="4436634" y="3429000"/>
            <a:ext cx="1005841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099B0ED-1992-47B3-9B5D-38055D653D8B}"/>
              </a:ext>
            </a:extLst>
          </p:cNvPr>
          <p:cNvCxnSpPr>
            <a:cxnSpLocks/>
          </p:cNvCxnSpPr>
          <p:nvPr/>
        </p:nvCxnSpPr>
        <p:spPr>
          <a:xfrm flipV="1">
            <a:off x="4436634" y="3148557"/>
            <a:ext cx="1005843" cy="1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F8EE83CD-F58F-4AA2-88C5-28F089821FAA}"/>
              </a:ext>
            </a:extLst>
          </p:cNvPr>
          <p:cNvCxnSpPr>
            <a:cxnSpLocks/>
          </p:cNvCxnSpPr>
          <p:nvPr/>
        </p:nvCxnSpPr>
        <p:spPr>
          <a:xfrm flipH="1">
            <a:off x="9725429" y="3439119"/>
            <a:ext cx="403269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1E5BB17-2183-44D0-AF2F-801FA44F2904}"/>
              </a:ext>
            </a:extLst>
          </p:cNvPr>
          <p:cNvCxnSpPr>
            <a:cxnSpLocks/>
          </p:cNvCxnSpPr>
          <p:nvPr/>
        </p:nvCxnSpPr>
        <p:spPr>
          <a:xfrm>
            <a:off x="9725428" y="3146711"/>
            <a:ext cx="452029" cy="0"/>
          </a:xfrm>
          <a:prstGeom prst="straightConnector1">
            <a:avLst/>
          </a:prstGeom>
          <a:ln w="57150">
            <a:solidFill>
              <a:srgbClr val="004F8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3FA2E6-5A09-40E8-8504-F2A0FD48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7723" y="2681074"/>
            <a:ext cx="2037020" cy="1358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A picture containing icon&#10;&#10;Description automatically generated">
            <a:extLst>
              <a:ext uri="{FF2B5EF4-FFF2-40B4-BE49-F238E27FC236}">
                <a16:creationId xmlns:a16="http://schemas.microsoft.com/office/drawing/2014/main" id="{E27FC184-1D10-48AA-A8E8-9D3C36EC71B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92" t="302" r="23784" b="9319"/>
          <a:stretch/>
        </p:blipFill>
        <p:spPr>
          <a:xfrm>
            <a:off x="8545393" y="3141893"/>
            <a:ext cx="1016569" cy="109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96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263</TotalTime>
  <Words>230</Words>
  <Application>Microsoft Office PowerPoint</Application>
  <PresentationFormat>Widescreen</PresentationFormat>
  <Paragraphs>55</Paragraphs>
  <Slides>12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Harborne</dc:creator>
  <cp:lastModifiedBy>Daniel Harborne</cp:lastModifiedBy>
  <cp:revision>35</cp:revision>
  <dcterms:created xsi:type="dcterms:W3CDTF">2021-07-05T19:42:01Z</dcterms:created>
  <dcterms:modified xsi:type="dcterms:W3CDTF">2021-07-09T13:30:25Z</dcterms:modified>
</cp:coreProperties>
</file>

<file path=docProps/thumbnail.jpeg>
</file>